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32"/>
  </p:notesMasterIdLst>
  <p:handoutMasterIdLst>
    <p:handoutMasterId r:id="rId33"/>
  </p:handoutMasterIdLst>
  <p:sldIdLst>
    <p:sldId id="330" r:id="rId2"/>
    <p:sldId id="275" r:id="rId3"/>
    <p:sldId id="287" r:id="rId4"/>
    <p:sldId id="370" r:id="rId5"/>
    <p:sldId id="333" r:id="rId6"/>
    <p:sldId id="352" r:id="rId7"/>
    <p:sldId id="353" r:id="rId8"/>
    <p:sldId id="305" r:id="rId9"/>
    <p:sldId id="306" r:id="rId10"/>
    <p:sldId id="371" r:id="rId11"/>
    <p:sldId id="307" r:id="rId12"/>
    <p:sldId id="310" r:id="rId13"/>
    <p:sldId id="354" r:id="rId14"/>
    <p:sldId id="313" r:id="rId15"/>
    <p:sldId id="355" r:id="rId16"/>
    <p:sldId id="356" r:id="rId17"/>
    <p:sldId id="372" r:id="rId18"/>
    <p:sldId id="357" r:id="rId19"/>
    <p:sldId id="358" r:id="rId20"/>
    <p:sldId id="359" r:id="rId21"/>
    <p:sldId id="286" r:id="rId22"/>
    <p:sldId id="374" r:id="rId23"/>
    <p:sldId id="373" r:id="rId24"/>
    <p:sldId id="342" r:id="rId25"/>
    <p:sldId id="361" r:id="rId26"/>
    <p:sldId id="377" r:id="rId27"/>
    <p:sldId id="301" r:id="rId28"/>
    <p:sldId id="360" r:id="rId29"/>
    <p:sldId id="375" r:id="rId30"/>
    <p:sldId id="331" r:id="rId3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70" autoAdjust="0"/>
    <p:restoredTop sz="94667"/>
  </p:normalViewPr>
  <p:slideViewPr>
    <p:cSldViewPr snapToGrid="0">
      <p:cViewPr varScale="1">
        <p:scale>
          <a:sx n="75" d="100"/>
          <a:sy n="75" d="100"/>
        </p:scale>
        <p:origin x="878" y="43"/>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04472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p:nvSpPr>
        <p:spPr bwMode="auto">
          <a:xfrm>
            <a:off x="4216872" y="6613525"/>
            <a:ext cx="526106"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2b.</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669131"/>
            <a:ext cx="8458200" cy="1143000"/>
          </a:xfrm>
          <a:noFill/>
        </p:spPr>
        <p:txBody>
          <a:bodyPr/>
          <a:lstStyle/>
          <a:p>
            <a:pPr eaLnBrk="1" hangingPunct="1"/>
            <a:r>
              <a:rPr lang="en-US" altLang="en-US" sz="3200"/>
              <a:t>Chapter 2b:  </a:t>
            </a:r>
            <a:r>
              <a:rPr lang="en-US" altLang="en-US" sz="3200" dirty="0"/>
              <a:t>Operating-System Design and Implementation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sz="1700" dirty="0"/>
              <a:t>The operating system is divided into a number of layers (levels), each built on top of lower layers.  The bottom layer (layer 0), is the hardware; the highest (layer N) is the user interface.</a:t>
            </a:r>
          </a:p>
          <a:p>
            <a:r>
              <a:rPr lang="en-US" altLang="en-US" sz="1700" dirty="0"/>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modules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r>
              <a:rPr lang="en-US" altLang="en-US" b="1" dirty="0">
                <a:solidFill>
                  <a:srgbClr val="006699"/>
                </a:solidFill>
                <a:latin typeface="+mj-lt"/>
              </a:rPr>
              <a:t>.</a:t>
            </a: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952831" y="130230"/>
            <a:ext cx="7618414" cy="603299"/>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904317" y="1175660"/>
            <a:ext cx="7618413" cy="2391508"/>
          </a:xfrm>
        </p:spPr>
        <p:txBody>
          <a:bodyPr/>
          <a:lstStyle/>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303135" cy="4616767"/>
          </a:xfrm>
        </p:spPr>
        <p:txBody>
          <a:bodyPr/>
          <a:lstStyle/>
          <a:p>
            <a:r>
              <a:rPr lang="en-US" altLang="en-US" dirty="0"/>
              <a:t>Operating systems generally designed to run on a class of systems with variety of </a:t>
            </a:r>
            <a:r>
              <a:rPr lang="en-US" altLang="en-US" dirty="0" err="1"/>
              <a:t>perpherals</a:t>
            </a:r>
            <a:endParaRPr lang="en-US" altLang="en-US" dirty="0"/>
          </a:p>
          <a:p>
            <a:r>
              <a:rPr lang="en-US" altLang="en-US" dirty="0"/>
              <a:t>Commonly, operating system already installed on purchased computer</a:t>
            </a:r>
          </a:p>
          <a:p>
            <a:pPr lvl="1"/>
            <a:r>
              <a:rPr lang="en-US" altLang="en-US" dirty="0"/>
              <a:t>But can build and install some other operating systems</a:t>
            </a:r>
          </a:p>
          <a:p>
            <a:pPr lvl="1"/>
            <a:r>
              <a:rPr lang="en-US" altLang="en-US" dirty="0"/>
              <a:t>If generating an operating system from scratch</a:t>
            </a:r>
          </a:p>
          <a:p>
            <a:pPr lvl="2"/>
            <a:r>
              <a:rPr lang="en-US" altLang="en-US" dirty="0"/>
              <a:t>Write the operating system source code</a:t>
            </a:r>
          </a:p>
          <a:p>
            <a:pPr lvl="2"/>
            <a:r>
              <a:rPr lang="en-US" altLang="en-US" dirty="0"/>
              <a:t>Configure the operating system for the system on which it will run</a:t>
            </a:r>
          </a:p>
          <a:p>
            <a:pPr lvl="2"/>
            <a:r>
              <a:rPr lang="en-US" altLang="en-US" dirty="0"/>
              <a:t>Compile the operating system</a:t>
            </a:r>
          </a:p>
          <a:p>
            <a:pPr lvl="2"/>
            <a:r>
              <a:rPr lang="en-US" altLang="en-US" dirty="0"/>
              <a:t>Install the operating system</a:t>
            </a:r>
          </a:p>
          <a:p>
            <a:pPr lvl="2"/>
            <a:r>
              <a:rPr lang="en-US" altLang="en-US" dirty="0"/>
              <a:t>Boot the computer and its new operating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9"/>
            <a:ext cx="7219950" cy="4557712"/>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dirty="0"/>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dirty="0"/>
              <a:t>Improve performance by removing bottlenecks</a:t>
            </a:r>
          </a:p>
          <a:p>
            <a:r>
              <a:rPr lang="en-US" altLang="en-US" dirty="0"/>
              <a:t>OS must provide means of computing and displaying measures of system behavior</a:t>
            </a:r>
          </a:p>
          <a:p>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159703"/>
            <a:ext cx="7400925" cy="576262"/>
          </a:xfrm>
        </p:spPr>
        <p:txBody>
          <a:bodyPr/>
          <a:lstStyle/>
          <a:p>
            <a:pPr eaLnBrk="1" hangingPunct="1"/>
            <a:r>
              <a:rPr lang="en-US" altLang="en-US" dirty="0"/>
              <a:t>Performance Tuning</a:t>
            </a:r>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2985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867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a:xfrm>
            <a:off x="457200" y="165137"/>
            <a:ext cx="8077200" cy="576263"/>
          </a:xfrm>
        </p:spPr>
        <p:txBody>
          <a:bodyPr/>
          <a:lstStyle/>
          <a:p>
            <a:pPr eaLnBrk="1" hangingPunct="1"/>
            <a:r>
              <a:rPr lang="en-US" altLang="en-US" dirty="0"/>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101409"/>
            <a:ext cx="6868868" cy="4262959"/>
          </a:xfrm>
        </p:spPr>
        <p:txBody>
          <a:bodyPr/>
          <a:lstStyle/>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10313</TotalTime>
  <Words>1419</Words>
  <Application>Microsoft Office PowerPoint</Application>
  <PresentationFormat>On-screen Show (4:3)</PresentationFormat>
  <Paragraphs>193</Paragraphs>
  <Slides>30</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Courier New</vt:lpstr>
      <vt:lpstr>Helvetica</vt:lpstr>
      <vt:lpstr>Monotype Sorts</vt:lpstr>
      <vt:lpstr>Times New Roman</vt:lpstr>
      <vt:lpstr>Verdana</vt:lpstr>
      <vt:lpstr>Webdings</vt:lpstr>
      <vt:lpstr>Wingdings</vt:lpstr>
      <vt:lpstr>os-8</vt:lpstr>
      <vt:lpstr>Chapter 2b:  Operating-System Design and Implementation</vt:lpstr>
      <vt:lpstr>Outline</vt:lpstr>
      <vt:lpstr>Objectives</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Performance Tuning</vt:lpstr>
      <vt:lpstr>Tracing</vt:lpstr>
      <vt:lpstr>BCC</vt:lpstr>
      <vt:lpstr>Linux bcc/BPF Tracing Tools</vt:lpstr>
      <vt:lpstr>End of Chapter 2b</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205</cp:revision>
  <cp:lastPrinted>2001-06-14T13:58:17Z</cp:lastPrinted>
  <dcterms:created xsi:type="dcterms:W3CDTF">2011-01-13T23:43:38Z</dcterms:created>
  <dcterms:modified xsi:type="dcterms:W3CDTF">2021-02-14T18:28:06Z</dcterms:modified>
</cp:coreProperties>
</file>